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25" d="100"/>
          <a:sy n="125" d="100"/>
        </p:scale>
        <p:origin x="-48" y="-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61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8864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19791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4156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26698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616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330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394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053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267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727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619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79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120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050108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fQ-PpzSj2Y" TargetMode="External"/><Relationship Id="rId2" Type="http://schemas.openxmlformats.org/officeDocument/2006/relationships/hyperlink" Target="https://www.youtube.com/watch?v=kB9wpKXvr1o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AbWK5n2ZcUc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fQ-PpzSj2Y" TargetMode="External"/><Relationship Id="rId2" Type="http://schemas.openxmlformats.org/officeDocument/2006/relationships/hyperlink" Target="https://www.youtube.com/watch?v=kB9wpKXvr1o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AbWK5n2ZcUc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Enfocándonos en la forma dialógicamente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s-ES" sz="4800" dirty="0" smtClean="0"/>
              <a:t>Módulo 5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84992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Nuestro ejemplo: Audición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000" dirty="0" smtClean="0"/>
              <a:t>Opciones de versiones</a:t>
            </a:r>
          </a:p>
          <a:p>
            <a:pPr lvl="1"/>
            <a:r>
              <a:rPr lang="es-ES" dirty="0">
                <a:hlinkClick r:id="rId2"/>
              </a:rPr>
              <a:t>La versión original</a:t>
            </a:r>
            <a:r>
              <a:rPr lang="es-ES" dirty="0"/>
              <a:t>, con letra</a:t>
            </a:r>
          </a:p>
          <a:p>
            <a:pPr lvl="1"/>
            <a:r>
              <a:rPr lang="es-ES" dirty="0">
                <a:hlinkClick r:id="rId3"/>
              </a:rPr>
              <a:t>La M.O.D.A.</a:t>
            </a:r>
            <a:endParaRPr lang="es-ES" dirty="0"/>
          </a:p>
          <a:p>
            <a:pPr lvl="1"/>
            <a:r>
              <a:rPr lang="es-ES" dirty="0">
                <a:hlinkClick r:id="rId4"/>
              </a:rPr>
              <a:t>GALE</a:t>
            </a:r>
            <a:endParaRPr lang="es-ES" dirty="0"/>
          </a:p>
          <a:p>
            <a:pPr lvl="1"/>
            <a:r>
              <a:rPr lang="es-ES" dirty="0"/>
              <a:t>Considerar otras canciones, con la misma estructura (buscar en </a:t>
            </a:r>
            <a:r>
              <a:rPr lang="es-ES" dirty="0" err="1"/>
              <a:t>youtube</a:t>
            </a:r>
            <a:r>
              <a:rPr lang="es-ES" dirty="0"/>
              <a:t>)</a:t>
            </a:r>
          </a:p>
          <a:p>
            <a:pPr lvl="1"/>
            <a:endParaRPr lang="es-ES" dirty="0" smtClean="0"/>
          </a:p>
          <a:p>
            <a:endParaRPr lang="es-E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37007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Nuestro ejemplo: </a:t>
            </a:r>
            <a:br>
              <a:rPr lang="es-ES" dirty="0" smtClean="0"/>
            </a:br>
            <a:r>
              <a:rPr lang="es-ES" dirty="0" smtClean="0"/>
              <a:t>Audición y Co-construcción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000" dirty="0" smtClean="0"/>
              <a:t>Opciones de versiones</a:t>
            </a:r>
          </a:p>
          <a:p>
            <a:pPr lvl="1"/>
            <a:r>
              <a:rPr lang="es-ES" dirty="0">
                <a:hlinkClick r:id="rId2"/>
              </a:rPr>
              <a:t>La versión original</a:t>
            </a:r>
            <a:r>
              <a:rPr lang="es-ES" dirty="0"/>
              <a:t>, con letra</a:t>
            </a:r>
          </a:p>
          <a:p>
            <a:pPr lvl="1"/>
            <a:r>
              <a:rPr lang="es-ES" dirty="0">
                <a:hlinkClick r:id="rId3"/>
              </a:rPr>
              <a:t>La M.O.D.A.</a:t>
            </a:r>
            <a:endParaRPr lang="es-ES" dirty="0"/>
          </a:p>
          <a:p>
            <a:pPr lvl="1"/>
            <a:r>
              <a:rPr lang="es-ES" dirty="0">
                <a:hlinkClick r:id="rId4"/>
              </a:rPr>
              <a:t>GALE</a:t>
            </a:r>
            <a:endParaRPr lang="es-ES" dirty="0"/>
          </a:p>
          <a:p>
            <a:pPr lvl="1"/>
            <a:r>
              <a:rPr lang="es-ES" dirty="0"/>
              <a:t>Considerar otras canciones, con la misma estructura (buscar en </a:t>
            </a:r>
            <a:r>
              <a:rPr lang="es-ES" dirty="0" err="1"/>
              <a:t>youtube</a:t>
            </a:r>
            <a:r>
              <a:rPr lang="es-ES" dirty="0"/>
              <a:t>)</a:t>
            </a:r>
          </a:p>
          <a:p>
            <a:pPr lvl="1"/>
            <a:endParaRPr lang="es-ES" dirty="0" smtClean="0"/>
          </a:p>
          <a:p>
            <a:r>
              <a:rPr lang="es-ES" sz="2000" dirty="0" smtClean="0"/>
              <a:t>Co-construcción con preguntas guía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879080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Nuestro ejemplo: Extensión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000" dirty="0"/>
              <a:t>Escriban en la tarjeta su deseo más ferviente.</a:t>
            </a:r>
          </a:p>
          <a:p>
            <a:pPr>
              <a:buNone/>
            </a:pPr>
            <a:r>
              <a:rPr lang="es-ES" sz="2000" dirty="0">
                <a:solidFill>
                  <a:srgbClr val="FFC000"/>
                </a:solidFill>
              </a:rPr>
              <a:t>EJEMPLO: Quiero ser </a:t>
            </a:r>
            <a:r>
              <a:rPr lang="es-ES" sz="2000" dirty="0" err="1">
                <a:solidFill>
                  <a:srgbClr val="FFC000"/>
                </a:solidFill>
              </a:rPr>
              <a:t>funambulista</a:t>
            </a:r>
            <a:r>
              <a:rPr lang="es-ES" sz="2000" dirty="0">
                <a:solidFill>
                  <a:srgbClr val="FFC000"/>
                </a:solidFill>
              </a:rPr>
              <a:t> del </a:t>
            </a:r>
            <a:r>
              <a:rPr lang="es-ES" sz="2000" dirty="0" err="1">
                <a:solidFill>
                  <a:srgbClr val="FFC000"/>
                </a:solidFill>
              </a:rPr>
              <a:t>Cirque</a:t>
            </a:r>
            <a:r>
              <a:rPr lang="es-ES" sz="2000" dirty="0">
                <a:solidFill>
                  <a:srgbClr val="FFC000"/>
                </a:solidFill>
              </a:rPr>
              <a:t> du </a:t>
            </a:r>
            <a:r>
              <a:rPr lang="es-ES" sz="2000" dirty="0" err="1">
                <a:solidFill>
                  <a:srgbClr val="FFC000"/>
                </a:solidFill>
              </a:rPr>
              <a:t>Soleil</a:t>
            </a:r>
            <a:r>
              <a:rPr lang="es-ES" sz="2000" dirty="0">
                <a:solidFill>
                  <a:srgbClr val="FFC000"/>
                </a:solidFill>
              </a:rPr>
              <a:t>.</a:t>
            </a:r>
          </a:p>
          <a:p>
            <a:r>
              <a:rPr lang="es-ES" sz="2000" dirty="0"/>
              <a:t>Cuando reciban la tarjeta, piensen quién pudo haber expresado ese deseo.</a:t>
            </a:r>
          </a:p>
          <a:p>
            <a:r>
              <a:rPr lang="es-ES" sz="2000" dirty="0" err="1"/>
              <a:t>Deseénle</a:t>
            </a:r>
            <a:r>
              <a:rPr lang="es-ES" sz="2000" dirty="0"/>
              <a:t> a esa persona que cumpla su deseo usando “ojalá” y el subjuntivo.</a:t>
            </a:r>
          </a:p>
          <a:p>
            <a:pPr>
              <a:buNone/>
            </a:pPr>
            <a:r>
              <a:rPr lang="es-ES" sz="2000" dirty="0">
                <a:solidFill>
                  <a:srgbClr val="FFC000"/>
                </a:solidFill>
              </a:rPr>
              <a:t>EJEMPLO: “</a:t>
            </a:r>
            <a:r>
              <a:rPr lang="es-ES" sz="2000" i="1" dirty="0">
                <a:solidFill>
                  <a:srgbClr val="FFC000"/>
                </a:solidFill>
              </a:rPr>
              <a:t>Ojalá que Eduardo llegue a ser </a:t>
            </a:r>
            <a:r>
              <a:rPr lang="es-ES" sz="2000" i="1" dirty="0" err="1">
                <a:solidFill>
                  <a:srgbClr val="FFC000"/>
                </a:solidFill>
              </a:rPr>
              <a:t>funámbulista</a:t>
            </a:r>
            <a:r>
              <a:rPr lang="es-ES" sz="2000" i="1" dirty="0">
                <a:solidFill>
                  <a:srgbClr val="FFC000"/>
                </a:solidFill>
              </a:rPr>
              <a:t> del </a:t>
            </a:r>
            <a:r>
              <a:rPr lang="es-ES" sz="2000" i="1" dirty="0" err="1">
                <a:solidFill>
                  <a:srgbClr val="FFC000"/>
                </a:solidFill>
              </a:rPr>
              <a:t>Cirque</a:t>
            </a:r>
            <a:r>
              <a:rPr lang="es-ES" sz="2000" i="1" dirty="0">
                <a:solidFill>
                  <a:srgbClr val="FFC000"/>
                </a:solidFill>
              </a:rPr>
              <a:t> du </a:t>
            </a:r>
            <a:r>
              <a:rPr lang="es-ES" sz="2000" i="1" dirty="0" err="1">
                <a:solidFill>
                  <a:srgbClr val="FFC000"/>
                </a:solidFill>
              </a:rPr>
              <a:t>Soleil</a:t>
            </a:r>
            <a:r>
              <a:rPr lang="es-ES" sz="2000" i="1" dirty="0">
                <a:solidFill>
                  <a:srgbClr val="FFC000"/>
                </a:solidFill>
              </a:rPr>
              <a:t>”.</a:t>
            </a:r>
            <a:endParaRPr lang="en-US" sz="2000" i="1" dirty="0">
              <a:solidFill>
                <a:srgbClr val="FFC000"/>
              </a:solidFill>
            </a:endParaRP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84592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Gramática sí, gramática no…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¿Cuál es su filosofía a la hora de enseñar gramática (las «formas» de la lengua)?</a:t>
            </a:r>
          </a:p>
          <a:p>
            <a:r>
              <a:rPr lang="es-ES" dirty="0" smtClean="0"/>
              <a:t>¿Cuándo ocurre esa enseñanza de gramática?</a:t>
            </a:r>
          </a:p>
          <a:p>
            <a:r>
              <a:rPr lang="es-ES" dirty="0" smtClean="0"/>
              <a:t>¿De que modo intentan hacer frente al desafío motivacional?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1817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Gramática sí, gramática no…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 err="1" smtClean="0"/>
              <a:t>Focus</a:t>
            </a:r>
            <a:r>
              <a:rPr lang="es-ES" sz="2400" dirty="0" smtClean="0"/>
              <a:t> </a:t>
            </a:r>
            <a:r>
              <a:rPr lang="es-ES" sz="2400" dirty="0" err="1" smtClean="0"/>
              <a:t>on</a:t>
            </a:r>
            <a:r>
              <a:rPr lang="es-ES" sz="2400" dirty="0" smtClean="0"/>
              <a:t> </a:t>
            </a:r>
            <a:r>
              <a:rPr lang="es-ES" sz="2400" dirty="0" err="1" smtClean="0"/>
              <a:t>formS</a:t>
            </a:r>
            <a:endParaRPr lang="es-ES" sz="2400" dirty="0" smtClean="0"/>
          </a:p>
          <a:p>
            <a:r>
              <a:rPr lang="es-ES" sz="2400" dirty="0" err="1" smtClean="0"/>
              <a:t>Focus</a:t>
            </a:r>
            <a:r>
              <a:rPr lang="es-ES" sz="2400" dirty="0" smtClean="0"/>
              <a:t> </a:t>
            </a:r>
            <a:r>
              <a:rPr lang="es-ES" sz="2400" dirty="0" err="1" smtClean="0"/>
              <a:t>on</a:t>
            </a:r>
            <a:r>
              <a:rPr lang="es-ES" sz="2400" dirty="0" smtClean="0"/>
              <a:t> </a:t>
            </a:r>
            <a:r>
              <a:rPr lang="es-ES" sz="2400" dirty="0" err="1" smtClean="0"/>
              <a:t>meaning</a:t>
            </a:r>
            <a:r>
              <a:rPr lang="en-US" sz="2400" dirty="0" smtClean="0"/>
              <a:t>/function</a:t>
            </a:r>
            <a:endParaRPr lang="es-ES" sz="2400" dirty="0" smtClean="0"/>
          </a:p>
          <a:p>
            <a:r>
              <a:rPr lang="es-ES" sz="2400" dirty="0" err="1" smtClean="0"/>
              <a:t>Focus</a:t>
            </a:r>
            <a:r>
              <a:rPr lang="es-ES" sz="2400" dirty="0" smtClean="0"/>
              <a:t> </a:t>
            </a:r>
            <a:r>
              <a:rPr lang="es-ES" sz="2400" dirty="0" err="1" smtClean="0"/>
              <a:t>on</a:t>
            </a:r>
            <a:r>
              <a:rPr lang="es-ES" sz="2400" dirty="0" smtClean="0"/>
              <a:t> </a:t>
            </a:r>
            <a:r>
              <a:rPr lang="es-ES" sz="2400" dirty="0" err="1" smtClean="0"/>
              <a:t>form</a:t>
            </a:r>
            <a:endParaRPr lang="es-ES" sz="2400" dirty="0" smtClean="0"/>
          </a:p>
          <a:p>
            <a:r>
              <a:rPr lang="es-ES" sz="2400" dirty="0" smtClean="0"/>
              <a:t>La pregunta última…</a:t>
            </a:r>
          </a:p>
          <a:p>
            <a:pPr lvl="1"/>
            <a:r>
              <a:rPr lang="es-ES" sz="2000" dirty="0" smtClean="0"/>
              <a:t>¿Qué relación tiene la gramática (el hueso) con la creación de significado (la carne) y la cultura (el espíritu)?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99000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Gramática sí, gramática no…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 err="1" smtClean="0"/>
              <a:t>Focus</a:t>
            </a:r>
            <a:r>
              <a:rPr lang="es-ES" sz="2400" dirty="0" smtClean="0"/>
              <a:t> </a:t>
            </a:r>
            <a:r>
              <a:rPr lang="es-ES" sz="2400" dirty="0" err="1" smtClean="0"/>
              <a:t>on</a:t>
            </a:r>
            <a:r>
              <a:rPr lang="es-ES" sz="2400" dirty="0" smtClean="0"/>
              <a:t> </a:t>
            </a:r>
            <a:r>
              <a:rPr lang="es-ES" sz="2400" dirty="0" err="1" smtClean="0"/>
              <a:t>formS</a:t>
            </a:r>
            <a:endParaRPr lang="es-ES" sz="2400" dirty="0" smtClean="0"/>
          </a:p>
          <a:p>
            <a:r>
              <a:rPr lang="es-ES" sz="2400" dirty="0" err="1" smtClean="0"/>
              <a:t>Focus</a:t>
            </a:r>
            <a:r>
              <a:rPr lang="es-ES" sz="2400" dirty="0" smtClean="0"/>
              <a:t> </a:t>
            </a:r>
            <a:r>
              <a:rPr lang="es-ES" sz="2400" dirty="0" err="1" smtClean="0"/>
              <a:t>on</a:t>
            </a:r>
            <a:r>
              <a:rPr lang="es-ES" sz="2400" dirty="0" smtClean="0"/>
              <a:t> </a:t>
            </a:r>
            <a:r>
              <a:rPr lang="es-ES" sz="2400" dirty="0" err="1" smtClean="0"/>
              <a:t>meaning</a:t>
            </a:r>
            <a:endParaRPr lang="es-ES" sz="2400" dirty="0" smtClean="0"/>
          </a:p>
          <a:p>
            <a:r>
              <a:rPr lang="es-ES" sz="2400" dirty="0" err="1" smtClean="0"/>
              <a:t>Focus</a:t>
            </a:r>
            <a:r>
              <a:rPr lang="es-ES" sz="2400" dirty="0" smtClean="0"/>
              <a:t> </a:t>
            </a:r>
            <a:r>
              <a:rPr lang="es-ES" sz="2400" dirty="0" err="1" smtClean="0"/>
              <a:t>on</a:t>
            </a:r>
            <a:r>
              <a:rPr lang="es-ES" sz="2400" dirty="0" smtClean="0"/>
              <a:t> </a:t>
            </a:r>
            <a:r>
              <a:rPr lang="es-ES" sz="2400" dirty="0" err="1" smtClean="0"/>
              <a:t>form</a:t>
            </a:r>
            <a:endParaRPr lang="es-ES" sz="2400" dirty="0" smtClean="0"/>
          </a:p>
          <a:p>
            <a:r>
              <a:rPr lang="es-ES" sz="2400" dirty="0" smtClean="0"/>
              <a:t>La pregunta última…</a:t>
            </a:r>
          </a:p>
          <a:p>
            <a:pPr lvl="1"/>
            <a:r>
              <a:rPr lang="es-ES" sz="2000" dirty="0" smtClean="0"/>
              <a:t>¿Qué relación tiene la gramática (el hueso) con la creación de significado (la carne) y la cultura (el espíritu)?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30394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Focus</a:t>
            </a:r>
            <a:r>
              <a:rPr lang="es-ES" dirty="0" smtClean="0"/>
              <a:t> </a:t>
            </a:r>
            <a:r>
              <a:rPr lang="es-ES" dirty="0" err="1" smtClean="0"/>
              <a:t>on</a:t>
            </a:r>
            <a:r>
              <a:rPr lang="es-ES" dirty="0" smtClean="0"/>
              <a:t> </a:t>
            </a:r>
            <a:r>
              <a:rPr lang="es-ES" dirty="0" err="1" smtClean="0"/>
              <a:t>form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 smtClean="0"/>
              <a:t>Enfoque inductivo (input </a:t>
            </a:r>
            <a:r>
              <a:rPr lang="es-ES" sz="2400" dirty="0" err="1" smtClean="0"/>
              <a:t>flooding</a:t>
            </a:r>
            <a:r>
              <a:rPr lang="es-ES" sz="2400" dirty="0" smtClean="0"/>
              <a:t>)</a:t>
            </a:r>
          </a:p>
          <a:p>
            <a:r>
              <a:rPr lang="es-ES" sz="2400" dirty="0" smtClean="0"/>
              <a:t>Enfoque deductivo</a:t>
            </a:r>
          </a:p>
          <a:p>
            <a:r>
              <a:rPr lang="es-ES" sz="2400" dirty="0" smtClean="0"/>
              <a:t>¿Y el suyo?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43738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Focus</a:t>
            </a:r>
            <a:r>
              <a:rPr lang="es-ES" dirty="0" smtClean="0"/>
              <a:t> </a:t>
            </a:r>
            <a:r>
              <a:rPr lang="es-ES" dirty="0" err="1" smtClean="0"/>
              <a:t>on</a:t>
            </a:r>
            <a:r>
              <a:rPr lang="es-ES" dirty="0" smtClean="0"/>
              <a:t> </a:t>
            </a:r>
            <a:r>
              <a:rPr lang="es-ES" dirty="0" err="1" smtClean="0"/>
              <a:t>form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 smtClean="0"/>
              <a:t>Enfoque inductivo (input </a:t>
            </a:r>
            <a:r>
              <a:rPr lang="es-ES" sz="2400" dirty="0" err="1" smtClean="0"/>
              <a:t>flooding</a:t>
            </a:r>
            <a:r>
              <a:rPr lang="es-ES" sz="2400" dirty="0" smtClean="0"/>
              <a:t>)</a:t>
            </a:r>
          </a:p>
          <a:p>
            <a:r>
              <a:rPr lang="es-ES" sz="2400" dirty="0" smtClean="0"/>
              <a:t>Enfoque deductivo</a:t>
            </a:r>
          </a:p>
          <a:p>
            <a:r>
              <a:rPr lang="es-ES" sz="2400" dirty="0" smtClean="0"/>
              <a:t>¿Y el suyo?</a:t>
            </a:r>
          </a:p>
          <a:p>
            <a:r>
              <a:rPr lang="es-ES" sz="2400" dirty="0" smtClean="0"/>
              <a:t>Consideremos la «</a:t>
            </a:r>
            <a:r>
              <a:rPr lang="es-ES" sz="2400" dirty="0" err="1" smtClean="0"/>
              <a:t>interlengua</a:t>
            </a:r>
            <a:r>
              <a:rPr lang="es-ES" sz="2400" dirty="0" smtClean="0"/>
              <a:t>» (</a:t>
            </a:r>
            <a:r>
              <a:rPr lang="es-ES" sz="2400" dirty="0" err="1" smtClean="0"/>
              <a:t>Selinker</a:t>
            </a:r>
            <a:r>
              <a:rPr lang="es-ES" sz="2400" dirty="0" smtClean="0"/>
              <a:t>) y la trayectoria de U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79917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La estrategia de </a:t>
            </a:r>
            <a:r>
              <a:rPr lang="es-ES" dirty="0" err="1" smtClean="0"/>
              <a:t>Glisan</a:t>
            </a:r>
            <a:r>
              <a:rPr lang="es-ES" dirty="0" smtClean="0"/>
              <a:t> y Donato: PACE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 smtClean="0"/>
              <a:t>Presentación</a:t>
            </a:r>
          </a:p>
          <a:p>
            <a:r>
              <a:rPr lang="es-ES" sz="2400" dirty="0" smtClean="0"/>
              <a:t>Atención</a:t>
            </a:r>
          </a:p>
          <a:p>
            <a:r>
              <a:rPr lang="es-ES" sz="2400" dirty="0" smtClean="0"/>
              <a:t>Co-construcción</a:t>
            </a:r>
          </a:p>
          <a:p>
            <a:r>
              <a:rPr lang="es-ES" sz="2400" dirty="0" smtClean="0"/>
              <a:t>Extensión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2041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Nuestro ejemplo: </a:t>
            </a:r>
            <a:br>
              <a:rPr lang="es-ES" dirty="0" smtClean="0"/>
            </a:br>
            <a:r>
              <a:rPr lang="es-ES" dirty="0" smtClean="0"/>
              <a:t>Ojalá, de Silvio Rodríguez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 smtClean="0"/>
              <a:t>Presentación: Pre-audición, vocabulario y estructura</a:t>
            </a:r>
          </a:p>
          <a:p>
            <a:r>
              <a:rPr lang="es-ES" sz="2400" dirty="0" smtClean="0"/>
              <a:t>Atención: escuchamos la canción</a:t>
            </a:r>
          </a:p>
          <a:p>
            <a:r>
              <a:rPr lang="es-ES" sz="2400" dirty="0" smtClean="0"/>
              <a:t>Co-construcción: vemos la letra de la canción escrita, inducimos la regla de Ojalá y subjuntivo</a:t>
            </a:r>
          </a:p>
          <a:p>
            <a:r>
              <a:rPr lang="es-ES" sz="2400" dirty="0" smtClean="0"/>
              <a:t>Extensión: Los estudiantes escriben sus propios deseos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27810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Nuestro ejemplo: Presentación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000" dirty="0" smtClean="0"/>
              <a:t>La forma, la historia etimológica con conexión cultural</a:t>
            </a:r>
          </a:p>
          <a:p>
            <a:r>
              <a:rPr lang="es-ES" sz="2000" dirty="0" smtClean="0"/>
              <a:t>Vocabulario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504966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FF0000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Quotabl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Quotable" id="{39EC5628-30ED-4578-ACD8-9820EDB8E15A}" vid="{ACECE1E4-636E-48DB-87ED-4A76DC9337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Quotable</Template>
  <TotalTime>92</TotalTime>
  <Words>384</Words>
  <Application>Microsoft Office PowerPoint</Application>
  <PresentationFormat>Custom</PresentationFormat>
  <Paragraphs>61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Quotable</vt:lpstr>
      <vt:lpstr>Enfocándonos en la forma dialógicamente</vt:lpstr>
      <vt:lpstr>Gramática sí, gramática no…</vt:lpstr>
      <vt:lpstr>Gramática sí, gramática no…</vt:lpstr>
      <vt:lpstr>Gramática sí, gramática no…</vt:lpstr>
      <vt:lpstr>Focus on form</vt:lpstr>
      <vt:lpstr>Focus on form</vt:lpstr>
      <vt:lpstr>La estrategia de Glisan y Donato: PACE</vt:lpstr>
      <vt:lpstr>Nuestro ejemplo:  Ojalá, de Silvio Rodríguez</vt:lpstr>
      <vt:lpstr>Nuestro ejemplo: Presentación</vt:lpstr>
      <vt:lpstr>Nuestro ejemplo: Audición</vt:lpstr>
      <vt:lpstr>Nuestro ejemplo:  Audición y Co-construcción</vt:lpstr>
      <vt:lpstr>Nuestro ejemplo: Extensión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Antonio Tunzi Gutierrez</dc:creator>
  <cp:lastModifiedBy>Eduardo</cp:lastModifiedBy>
  <cp:revision>11</cp:revision>
  <dcterms:created xsi:type="dcterms:W3CDTF">2017-07-15T00:45:14Z</dcterms:created>
  <dcterms:modified xsi:type="dcterms:W3CDTF">2017-07-18T16:55:04Z</dcterms:modified>
</cp:coreProperties>
</file>